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3"/>
  </p:notesMasterIdLst>
  <p:sldIdLst>
    <p:sldId id="256" r:id="rId2"/>
    <p:sldId id="319" r:id="rId3"/>
    <p:sldId id="359" r:id="rId4"/>
    <p:sldId id="441" r:id="rId5"/>
    <p:sldId id="438" r:id="rId6"/>
    <p:sldId id="439" r:id="rId7"/>
    <p:sldId id="444" r:id="rId8"/>
    <p:sldId id="363" r:id="rId9"/>
    <p:sldId id="373" r:id="rId10"/>
    <p:sldId id="365" r:id="rId11"/>
    <p:sldId id="374" r:id="rId12"/>
    <p:sldId id="377" r:id="rId13"/>
    <p:sldId id="375" r:id="rId14"/>
    <p:sldId id="376" r:id="rId15"/>
    <p:sldId id="445" r:id="rId16"/>
    <p:sldId id="443" r:id="rId17"/>
    <p:sldId id="446" r:id="rId18"/>
    <p:sldId id="346" r:id="rId19"/>
    <p:sldId id="357" r:id="rId20"/>
    <p:sldId id="440" r:id="rId21"/>
    <p:sldId id="34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55086-4508-46F8-B8AF-02CCFAFF4248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D940C-3D17-4A1F-BD88-E903A58D7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62261C21-AFE1-4982-9B88-5DBE5C41B38F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2261C21-AFE1-4982-9B88-5DBE5C41B38F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1800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3 - Wednesday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Concatenation with other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4826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you want to concatenate other types with strings, you have to convert them to strings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concatenating a string doesn't change it</a:t>
            </a:r>
          </a:p>
          <a:p>
            <a:r>
              <a:rPr lang="en-US" dirty="0"/>
              <a:t>You have to store the new string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819400"/>
            <a:ext cx="10972800" cy="1219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92500"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number = 5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text = </a:t>
            </a:r>
            <a:r>
              <a:rPr lang="en-US" sz="27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(number) + 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 fingers'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 text is '5 fingers'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5257800"/>
            <a:ext cx="10972800" cy="1295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word = 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'figs'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ord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+ word 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#'</a:t>
            </a:r>
            <a:r>
              <a:rPr lang="en-US" sz="27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figsfigs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' but doesn't store it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word = word + word 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#stores '</a:t>
            </a:r>
            <a:r>
              <a:rPr lang="en-US" sz="27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figsfigs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17022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operations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37112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 can use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 to get the length of a string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 use square brackets to get a particular character in the string</a:t>
            </a:r>
          </a:p>
          <a:p>
            <a:r>
              <a:rPr lang="en-US" dirty="0"/>
              <a:t>Indexes start at 0</a:t>
            </a:r>
          </a:p>
          <a:p>
            <a:pPr lvl="1"/>
            <a:r>
              <a:rPr lang="en-US" dirty="0"/>
              <a:t>The first character in a string is at 0, the last is at its length - 1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590800"/>
            <a:ext cx="109728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author =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'Thomas Pynchon'</a:t>
            </a:r>
          </a:p>
          <a:p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(author) )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prints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5334000"/>
            <a:ext cx="108966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movie =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'Dr. Strangelove'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(movie[4])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prints S</a:t>
            </a:r>
          </a:p>
        </p:txBody>
      </p:sp>
    </p:spTree>
    <p:extLst>
      <p:ext uri="{BB962C8B-B14F-4D97-AF65-F5344CB8AC3E}">
        <p14:creationId xmlns:p14="http://schemas.microsoft.com/office/powerpoint/2010/main" val="15689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backwards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5"/>
            <a:ext cx="10972800" cy="325400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You can also index from the back of a string instead of the front</a:t>
            </a:r>
          </a:p>
          <a:p>
            <a:r>
              <a:rPr lang="en-US" dirty="0"/>
              <a:t>To do so, use negative numbers, where -1 is the last character in the string, -2 is the second to last, and so 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 careful!  If you index past the end or the beginning of the string, your code will have an error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819400"/>
            <a:ext cx="10972800" cy="13331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book =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'Harry Potter'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(book[-1])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prints r</a:t>
            </a:r>
          </a:p>
          <a:p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(book[-6])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prints P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5029200"/>
            <a:ext cx="10972800" cy="13191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word =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'wombat'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(word[6])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error</a:t>
            </a:r>
          </a:p>
          <a:p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(word[-8])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error</a:t>
            </a:r>
          </a:p>
        </p:txBody>
      </p:sp>
    </p:spTree>
    <p:extLst>
      <p:ext uri="{BB962C8B-B14F-4D97-AF65-F5344CB8AC3E}">
        <p14:creationId xmlns:p14="http://schemas.microsoft.com/office/powerpoint/2010/main" val="29044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4826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you want to get a substring (a part of a string) from a string, you can use the </a:t>
            </a:r>
            <a:r>
              <a:rPr lang="en-US" b="1" dirty="0"/>
              <a:t>slice</a:t>
            </a:r>
            <a:r>
              <a:rPr lang="en-US" dirty="0"/>
              <a:t> notation</a:t>
            </a:r>
          </a:p>
          <a:p>
            <a:pPr lvl="1"/>
            <a:r>
              <a:rPr lang="en-US" dirty="0"/>
              <a:t>Two numbers with a colon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/>
              <a:t>) in between</a:t>
            </a:r>
          </a:p>
          <a:p>
            <a:pPr lvl="1"/>
            <a:r>
              <a:rPr lang="en-US" dirty="0"/>
              <a:t>The first number is the starting point, the second number is the location after the ending point</a:t>
            </a:r>
          </a:p>
          <a:p>
            <a:pPr lvl="1"/>
            <a:r>
              <a:rPr lang="en-US" dirty="0"/>
              <a:t>If you subtract the first from the last, you'll get the length of the result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257800"/>
            <a:ext cx="109728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adjective =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'dysfunctional'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noun = adjective[3:6]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noun contains 'fun'</a:t>
            </a:r>
          </a:p>
        </p:txBody>
      </p:sp>
    </p:spTree>
    <p:extLst>
      <p:ext uri="{BB962C8B-B14F-4D97-AF65-F5344CB8AC3E}">
        <p14:creationId xmlns:p14="http://schemas.microsoft.com/office/powerpoint/2010/main" val="319621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slices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leave off the first index and Python will assume 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you can leave off the last index and Python will assume the length of the string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590800"/>
            <a:ext cx="109728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word =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'things'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width = word[:4]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#width contains 'thin'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5029200"/>
            <a:ext cx="109728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intelligence =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'smart'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craft = intelligence[2:]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#craft contains 'art'</a:t>
            </a:r>
          </a:p>
        </p:txBody>
      </p:sp>
    </p:spTree>
    <p:extLst>
      <p:ext uri="{BB962C8B-B14F-4D97-AF65-F5344CB8AC3E}">
        <p14:creationId xmlns:p14="http://schemas.microsoft.com/office/powerpoint/2010/main" val="9579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C58C5-25F3-4B3C-8E10-019DA922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114FC-8B86-43F6-AA4C-44AF8BF8D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/>
              <a:t> operator will give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 if a string can be found inside another string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/>
              <a:t> otherwise</a:t>
            </a:r>
          </a:p>
          <a:p>
            <a:r>
              <a:rPr lang="en-US" dirty="0"/>
              <a:t>This can be useful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 statements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 also use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not in</a:t>
            </a:r>
            <a:r>
              <a:rPr lang="en-US" dirty="0"/>
              <a:t> if you want to see if a string is not inside another strong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24049B-249C-4F29-8296-2BAE4CC60C88}"/>
              </a:ext>
            </a:extLst>
          </p:cNvPr>
          <p:cNvSpPr/>
          <p:nvPr/>
        </p:nvSpPr>
        <p:spPr>
          <a:xfrm>
            <a:off x="609600" y="3276600"/>
            <a:ext cx="10972800" cy="1981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animal =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'jellyfish'</a:t>
            </a:r>
          </a:p>
          <a:p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'fish'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animal: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"It's a fish!"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'No fish here.'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075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C418-6A3E-4F45-8447-6388F16A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36223-433F-4DD9-8F77-F56B56470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possible indexes (both positive and negative) for the string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'aardvark'</a:t>
            </a:r>
            <a:r>
              <a:rPr lang="en-US" dirty="0"/>
              <a:t>?</a:t>
            </a:r>
          </a:p>
          <a:p>
            <a:r>
              <a:rPr lang="en-US" dirty="0"/>
              <a:t>What slice is necessary to get the part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'bookkeeper'</a:t>
            </a:r>
            <a:r>
              <a:rPr lang="en-US" dirty="0"/>
              <a:t> that contains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'kk'</a:t>
            </a:r>
            <a:r>
              <a:rPr lang="en-US" dirty="0"/>
              <a:t>?</a:t>
            </a:r>
          </a:p>
          <a:p>
            <a:r>
              <a:rPr lang="en-US" dirty="0"/>
              <a:t>With an (unknown) string stored in a variable called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phrase</a:t>
            </a:r>
          </a:p>
          <a:p>
            <a:pPr lvl="1"/>
            <a:r>
              <a:rPr lang="en-US" dirty="0"/>
              <a:t>Print out the middle letter if the length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phrase</a:t>
            </a:r>
            <a:r>
              <a:rPr lang="en-US" dirty="0"/>
              <a:t> is odd</a:t>
            </a:r>
          </a:p>
          <a:p>
            <a:pPr lvl="1"/>
            <a:r>
              <a:rPr lang="en-US" dirty="0"/>
              <a:t>Print out the two middle letters if the length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phrase</a:t>
            </a:r>
            <a:r>
              <a:rPr lang="en-US" dirty="0"/>
              <a:t> is even</a:t>
            </a:r>
          </a:p>
          <a:p>
            <a:r>
              <a:rPr lang="en-US" dirty="0"/>
              <a:t>Write code that prints out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'Yes!'</a:t>
            </a:r>
            <a:r>
              <a:rPr lang="en-US" dirty="0"/>
              <a:t> if a string variable ends with the string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dirty="0"/>
              <a:t> and prints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'No!'</a:t>
            </a:r>
            <a:r>
              <a:rPr lang="en-US" dirty="0"/>
              <a:t> otherwise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36717-86B0-4E61-B161-C8F3DD42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DC500-F2DB-4990-A224-4A91C6441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53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</a:t>
            </a:r>
          </a:p>
          <a:p>
            <a:r>
              <a:rPr lang="en-US" dirty="0"/>
              <a:t>Time to work on assignments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we talk about last time?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/>
              <a:t> statements</a:t>
            </a:r>
          </a:p>
          <a:p>
            <a:r>
              <a:rPr lang="en-US" dirty="0"/>
              <a:t>Visualization for Monte Carlo approximation</a:t>
            </a:r>
          </a:p>
          <a:p>
            <a:r>
              <a:rPr lang="en-US" dirty="0"/>
              <a:t>Work time for assignments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FCD34-6255-48F5-B115-BF4B57079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170" y="14681"/>
            <a:ext cx="6530830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230942-1464-4629-801D-24CFC5400F94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5257800" cy="640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/>
            <a:r>
              <a:rPr lang="en-US" dirty="0">
                <a:solidFill>
                  <a:schemeClr val="bg1"/>
                </a:solidFill>
              </a:rPr>
              <a:t>20 employers in the fields of Engineering and Computer Science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20 alumni members attending 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Free professional LinkedIn headshots 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Plenty of food and great conversations 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Build new connections on LinkedIn 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Door prizes 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Network with people in your field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Learn about possible internships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Gain new insights about your major 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Required event for all sophomores </a:t>
            </a:r>
          </a:p>
        </p:txBody>
      </p:sp>
    </p:spTree>
    <p:extLst>
      <p:ext uri="{BB962C8B-B14F-4D97-AF65-F5344CB8AC3E}">
        <p14:creationId xmlns:p14="http://schemas.microsoft.com/office/powerpoint/2010/main" val="3206190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reading Section 3.2 of the textbook</a:t>
            </a:r>
          </a:p>
          <a:p>
            <a:r>
              <a:rPr lang="en-US" dirty="0"/>
              <a:t>Work on Assignment 2</a:t>
            </a:r>
          </a:p>
          <a:p>
            <a:pPr lvl="1"/>
            <a:r>
              <a:rPr lang="en-US" dirty="0"/>
              <a:t>Due Friday by midnight</a:t>
            </a:r>
          </a:p>
          <a:p>
            <a:r>
              <a:rPr lang="en-US" dirty="0"/>
              <a:t>Office hours from 4-5 p.m. </a:t>
            </a:r>
            <a:r>
              <a:rPr lang="en-US" b="1" dirty="0"/>
              <a:t>canceled</a:t>
            </a:r>
            <a:r>
              <a:rPr lang="en-US" dirty="0"/>
              <a:t> today for Faculty Assembly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B3D2-2A24-4474-84E7-DC4F77D2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CA01C-93C2-4E82-A42E-38A9F949E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1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string type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string type can hold any number of characters, not just a single letter</a:t>
            </a:r>
          </a:p>
          <a:p>
            <a:r>
              <a:rPr lang="en-US" dirty="0"/>
              <a:t>A string literal is what we use whenever we print out text</a:t>
            </a:r>
          </a:p>
          <a:p>
            <a:r>
              <a:rPr lang="en-US" dirty="0"/>
              <a:t>Strings can store text (up to some pretty large length, billions of characters on 32-bit Python and much more in 64-bit) from </a:t>
            </a:r>
            <a:r>
              <a:rPr lang="en-US" i="1" dirty="0"/>
              <a:t>most</a:t>
            </a:r>
            <a:r>
              <a:rPr lang="en-US" dirty="0"/>
              <a:t> of the different scripts in the world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5029200"/>
            <a:ext cx="10972800" cy="914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text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'message in a bottle'</a:t>
            </a:r>
          </a:p>
        </p:txBody>
      </p:sp>
    </p:spTree>
    <p:extLst>
      <p:ext uri="{BB962C8B-B14F-4D97-AF65-F5344CB8AC3E}">
        <p14:creationId xmlns:p14="http://schemas.microsoft.com/office/powerpoint/2010/main" val="26569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for a 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15624"/>
            <a:ext cx="10972800" cy="20325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This line of code </a:t>
            </a:r>
            <a:r>
              <a:rPr lang="en-US" b="1" dirty="0"/>
              <a:t>stores</a:t>
            </a:r>
            <a:r>
              <a:rPr lang="en-US" dirty="0"/>
              <a:t> the string</a:t>
            </a:r>
            <a:r>
              <a:rPr lang="en-US" b="1" dirty="0"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'Mad flavor'</a:t>
            </a:r>
            <a:r>
              <a:rPr lang="en-US" b="1" dirty="0">
                <a:cs typeface="Courier New" pitchFamily="49" charset="0"/>
              </a:rPr>
              <a:t> </a:t>
            </a:r>
            <a:r>
              <a:rPr lang="en-US" dirty="0"/>
              <a:t>into the variable called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text</a:t>
            </a:r>
          </a:p>
          <a:p>
            <a:r>
              <a:rPr lang="en-US" dirty="0"/>
              <a:t>We must use either single quotes or double quotes so that Python knows we're talking about the text "Mad flavor" and not other variables or commands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600200"/>
            <a:ext cx="10972800" cy="990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text = </a:t>
            </a:r>
            <a:r>
              <a:rPr lang="en-US" sz="3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'Mad flavor'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5105400"/>
            <a:ext cx="26670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0400" y="4495801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itchFamily="49" charset="0"/>
                <a:cs typeface="Courier New" pitchFamily="49" charset="0"/>
              </a:rPr>
              <a:t>text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715000" y="5791200"/>
            <a:ext cx="762000" cy="1588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25099" y="5558136"/>
            <a:ext cx="2396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'Mad flavor'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8400" y="5105400"/>
            <a:ext cx="26670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'Mad flavor'</a:t>
            </a:r>
          </a:p>
        </p:txBody>
      </p:sp>
    </p:spTree>
    <p:extLst>
      <p:ext uri="{BB962C8B-B14F-4D97-AF65-F5344CB8AC3E}">
        <p14:creationId xmlns:p14="http://schemas.microsoft.com/office/powerpoint/2010/main" val="7577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D0BE6-197A-45EC-9403-82716867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vs. double quotes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A0DAF-F32D-48D9-854C-6110A2317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40654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Python, there's no difference at all between single quotes and double quotes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string contains single quotes, we'll usually use double quotes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Likewise, a string that contains double quotes is usually written with single quotes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9F7D60-7039-497D-9493-7B34B51A4DF1}"/>
              </a:ext>
            </a:extLst>
          </p:cNvPr>
          <p:cNvSpPr txBox="1">
            <a:spLocks/>
          </p:cNvSpPr>
          <p:nvPr/>
        </p:nvSpPr>
        <p:spPr>
          <a:xfrm>
            <a:off x="609600" y="2209800"/>
            <a:ext cx="10972800" cy="10174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92500"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word1 = </a:t>
            </a:r>
            <a:r>
              <a:rPr lang="en-US" sz="3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'eggplant'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word2 = </a:t>
            </a:r>
            <a:r>
              <a:rPr lang="en-US" sz="3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"eggplant" </a:t>
            </a:r>
            <a:r>
              <a:rPr lang="en-US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exactly the same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ECE4B7-CE80-4A9D-8421-CCBED23E435E}"/>
              </a:ext>
            </a:extLst>
          </p:cNvPr>
          <p:cNvSpPr txBox="1">
            <a:spLocks/>
          </p:cNvSpPr>
          <p:nvPr/>
        </p:nvSpPr>
        <p:spPr>
          <a:xfrm>
            <a:off x="609600" y="3783196"/>
            <a:ext cx="10972800" cy="6364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message = </a:t>
            </a:r>
            <a:r>
              <a:rPr lang="en-US" sz="3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"He earned an 'A'"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9DF6A2-8DC5-4F62-96A3-8A51969D3424}"/>
              </a:ext>
            </a:extLst>
          </p:cNvPr>
          <p:cNvSpPr txBox="1">
            <a:spLocks/>
          </p:cNvSpPr>
          <p:nvPr/>
        </p:nvSpPr>
        <p:spPr>
          <a:xfrm>
            <a:off x="609600" y="5334000"/>
            <a:ext cx="10972800" cy="6364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sentence = </a:t>
            </a:r>
            <a:r>
              <a:rPr lang="en-US" sz="3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'Bob said, "I refuse."'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7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on String Values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5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177808"/>
          </a:xfrm>
        </p:spPr>
        <p:txBody>
          <a:bodyPr>
            <a:normAutofit/>
          </a:bodyPr>
          <a:lstStyle/>
          <a:p>
            <a:r>
              <a:rPr lang="en-US" dirty="0"/>
              <a:t>You can use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/>
              <a:t> to concatenate two strings together (to get a third string that is both of them stuck together)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 use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to get repetitions of a string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124200"/>
            <a:ext cx="109728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place =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'boon' 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'docks'</a:t>
            </a:r>
          </a:p>
          <a:p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(place)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prints boondocks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953001"/>
            <a:ext cx="109728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comment =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'yeah ' 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3</a:t>
            </a:r>
          </a:p>
          <a:p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(comment)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prints yeah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yeah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yeah</a:t>
            </a:r>
            <a:endParaRPr lang="en-US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2864</TotalTime>
  <Words>978</Words>
  <Application>Microsoft Office PowerPoint</Application>
  <PresentationFormat>Widescreen</PresentationFormat>
  <Paragraphs>147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Corbel</vt:lpstr>
      <vt:lpstr>Courier New</vt:lpstr>
      <vt:lpstr>Wingdings</vt:lpstr>
      <vt:lpstr>Wingdings 2</vt:lpstr>
      <vt:lpstr>Wingdings 3</vt:lpstr>
      <vt:lpstr>Module</vt:lpstr>
      <vt:lpstr>COMP 1800</vt:lpstr>
      <vt:lpstr>Last time</vt:lpstr>
      <vt:lpstr>Questions?</vt:lpstr>
      <vt:lpstr>Strings</vt:lpstr>
      <vt:lpstr>The string type</vt:lpstr>
      <vt:lpstr>Assignment for a string</vt:lpstr>
      <vt:lpstr>Single vs. double quotes</vt:lpstr>
      <vt:lpstr>Operations on String Values</vt:lpstr>
      <vt:lpstr>String operations</vt:lpstr>
      <vt:lpstr>Concatenation with other types</vt:lpstr>
      <vt:lpstr>String operations continued</vt:lpstr>
      <vt:lpstr>Indexing backwards</vt:lpstr>
      <vt:lpstr>Slices</vt:lpstr>
      <vt:lpstr>More on slices</vt:lpstr>
      <vt:lpstr>The in operator</vt:lpstr>
      <vt:lpstr>Examples</vt:lpstr>
      <vt:lpstr>Quiz</vt:lpstr>
      <vt:lpstr>Upcoming</vt:lpstr>
      <vt:lpstr>Next time…</vt:lpstr>
      <vt:lpstr>PowerPoint Presentation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177</dc:title>
  <dc:creator>Barry Wittman</dc:creator>
  <cp:lastModifiedBy>Wittman, Barry</cp:lastModifiedBy>
  <cp:revision>340</cp:revision>
  <dcterms:created xsi:type="dcterms:W3CDTF">2009-01-11T21:03:04Z</dcterms:created>
  <dcterms:modified xsi:type="dcterms:W3CDTF">2023-09-06T14:10:37Z</dcterms:modified>
</cp:coreProperties>
</file>